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75"/>
    <p:restoredTop sz="94725"/>
  </p:normalViewPr>
  <p:slideViewPr>
    <p:cSldViewPr snapToGrid="0">
      <p:cViewPr varScale="1">
        <p:scale>
          <a:sx n="103" d="100"/>
          <a:sy n="103" d="100"/>
        </p:scale>
        <p:origin x="20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1D3D0-C7AB-72F9-A959-8A039CB04C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C2DCBE9-C516-B5B8-6C34-D00CE8C1D8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3A4B2C-E075-C3FD-A0D3-0309DB054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6586B08-9D5A-133B-58AB-9551CA5B0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561973-679B-1304-86DD-1F4DD7A4A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180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DF2A97-4089-7F31-BE23-16D030A5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56614D0-E0C2-FD84-BDFB-57FBE8DF9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B196F7-9FEB-2316-B4B4-2485986EC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0893F7-F74A-0DCA-31FD-E4E2F79A1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65E004-B8FB-0F22-5688-DE2D1B57F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2668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4A1DA7D-EE9D-C858-F806-7ED7AB099A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0890BE1-5FFE-7349-F70D-78993CFDD1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5BC889-AB24-4719-41CB-5FBBA2E21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4611A3-BCF9-67CA-39DB-E9AD0211B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744C123-C1F0-EFE3-3E0C-56C1845A3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6998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FEFF57-17A6-9CF4-8759-83A1CA4D0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9D0F1E-C5E2-0E66-A072-F71BB3867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0F79C9-E9CF-8DE1-FA5B-9A6D01077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A3377C-D078-4C5C-9942-4F71B488C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CDE710-4781-8232-955C-E0618F405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3207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99A82B-8B4C-BDDF-FE18-5BF347D8F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F88E8E-36CC-A4E3-CBCD-A280E755F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F0F88C-40ED-BE1B-507B-B0981FCF4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C68877-2402-3240-83C9-7A5E22927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9B62E3-7B9D-59C3-333C-2B55941D6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6777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0A793F-1A32-71CC-5514-FE2488020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51AF21-78B1-907D-E76A-A1C7C799B7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67237E-5BCA-FB18-6035-21ABC11DA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F4EA1F9-66A2-DE15-5E64-78B51335D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58075F8-21AA-4CA2-7ADD-D243A2A76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6FD6562-FD5C-0BE7-A780-2CD0B6DCB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6904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9F8D6E-505A-99B9-2B8E-7B7AE99FB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ABB79FB-940E-BAF6-63A1-262DADEB0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B170A9D-E33B-0FA2-5695-907D4C8F8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D77BC63-93C2-75F7-4F12-06532ADA83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2999254-E4DD-290F-019F-051FF9A164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FF4792C-6327-7FAE-E66D-48B5849E5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F41F283-948B-B1AC-B516-DDEABCBF3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36667EC-D289-CFD5-DCA5-16F645C3F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269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83237C-3CB7-EC34-279D-6342C7415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9486FBF-7BA6-E307-6257-9F181537E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C8B395B-DFA1-0083-884E-D0FCC9C81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5C133A5-E18F-D1A4-8B16-1B850BFF2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8608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87737D3-5A0C-582C-1204-17333A680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F314D05-3659-1781-077C-2493FF0D2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512057C-3D38-E83D-5BA8-F13112A82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875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34309B-73B9-1B5B-4C1A-7AE82AE46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6E1683-050A-8AF3-0390-E17D1A996D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E38C50-541D-C939-3E6E-43DBC7A24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6D33B3A-02A3-C8AC-690F-7838D10B3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5EADED-AD06-071A-4047-1DBB99666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D32140D-BFD3-B53D-CF46-F55BD8F0A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0053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2DD390-DF8F-984A-532E-A5261B20D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91C540C-7823-E05D-69D7-B667B6FDF1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A165C5C-F647-FDA7-ED86-A0B7F1BF07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1450F39-2237-6E24-1616-E059F3B69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AF4D2A6-C487-9D87-9C3C-15C86B034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BCE72B-7F21-840A-AB7E-54B7A8316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8180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0D1B8E7-6CC4-360E-C0AE-4CAE916F6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B9DBAD-CD70-0FDB-A7A0-24BF912D9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1BE552-D806-FBD8-1C94-3545B2A6DC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72242-4792-0342-A7C7-CD667F97C89F}" type="datetimeFigureOut">
              <a:rPr lang="de-DE" smtClean="0"/>
              <a:t>03.01.24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E3BA137-2F16-5695-7468-CD6FBA876C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D1CAC0B-35A3-73DA-F5A1-9CB014E612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0E90F-8B09-394B-80C6-30134AD74C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4687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3" Type="http://schemas.openxmlformats.org/officeDocument/2006/relationships/image" Target="../media/image1.png"/><Relationship Id="rId7" Type="http://schemas.openxmlformats.org/officeDocument/2006/relationships/image" Target="../media/image13.svg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" Type="http://schemas.openxmlformats.org/officeDocument/2006/relationships/image" Target="../media/image8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19" Type="http://schemas.openxmlformats.org/officeDocument/2006/relationships/image" Target="../media/image23.png"/><Relationship Id="rId4" Type="http://schemas.openxmlformats.org/officeDocument/2006/relationships/image" Target="../media/image7.png"/><Relationship Id="rId9" Type="http://schemas.openxmlformats.org/officeDocument/2006/relationships/image" Target="../media/image11.png"/><Relationship Id="rId1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35EA08-8F0F-BF27-BEF3-5831037D8B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de-DE" sz="3600" dirty="0"/>
              <a:t>Prototypische Implementierung einer softwarebasierten Auswertung von Kenngrößen der technischen Anlagendokumentation in der Verfahrenstechnik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3BB596F-BC80-9A80-506B-A669EAF6B1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r>
              <a:rPr lang="de-DE" dirty="0"/>
              <a:t>Revision von Sicherheitsventilen</a:t>
            </a:r>
          </a:p>
        </p:txBody>
      </p:sp>
    </p:spTree>
    <p:extLst>
      <p:ext uri="{BB962C8B-B14F-4D97-AF65-F5344CB8AC3E}">
        <p14:creationId xmlns:p14="http://schemas.microsoft.com/office/powerpoint/2010/main" val="962538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DAB089-8F71-3896-8C6A-76DD19B1B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Untersuchungsziele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33B028E-8C3C-E0AC-3597-C56E1C50F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Analyse der Anforderungen aus BD-015</a:t>
            </a:r>
          </a:p>
          <a:p>
            <a:r>
              <a:rPr lang="de-DE" dirty="0"/>
              <a:t>Erarbeitung der minimalen Anforderungen (Status quo ohne konkreten Bezug auf AG) in Abhängigkeit der Gegebenheiten und inkl. Aufzeigen der Voraussetzungen und Nachteile</a:t>
            </a:r>
          </a:p>
          <a:p>
            <a:r>
              <a:rPr lang="de-DE" dirty="0"/>
              <a:t>Prototypische Implementierung einer softwarebasierten Auswertung </a:t>
            </a:r>
            <a:r>
              <a:rPr lang="de-DE" dirty="0" err="1"/>
              <a:t>inkl</a:t>
            </a:r>
            <a:r>
              <a:rPr lang="de-DE" dirty="0"/>
              <a:t> Aufzeigen der Voraussetzungen, Möglichkeiten und Nachteile</a:t>
            </a:r>
          </a:p>
          <a:p>
            <a:pPr lvl="1"/>
            <a:r>
              <a:rPr lang="de-DE" dirty="0"/>
              <a:t>Dafür Datenerfassung Technischer Platz</a:t>
            </a:r>
          </a:p>
          <a:p>
            <a:pPr lvl="1"/>
            <a:r>
              <a:rPr lang="de-DE" dirty="0"/>
              <a:t>Dafür Datenerfassung Ventil</a:t>
            </a:r>
          </a:p>
          <a:p>
            <a:pPr lvl="1"/>
            <a:r>
              <a:rPr lang="de-DE" dirty="0"/>
              <a:t>Dafür digitale Messerfassung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7901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1B8B39-8532-6376-DF2F-ACCCFD83C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44778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Beschreibung des Problems aus der Praxis und abgeleitete Untersuchungsziele</a:t>
            </a:r>
          </a:p>
        </p:txBody>
      </p:sp>
    </p:spTree>
    <p:extLst>
      <p:ext uri="{BB962C8B-B14F-4D97-AF65-F5344CB8AC3E}">
        <p14:creationId xmlns:p14="http://schemas.microsoft.com/office/powerpoint/2010/main" val="1848277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CE6FE4-48AB-AFF2-72C2-23FDE017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Rahmenbedingung:</a:t>
            </a:r>
            <a:br>
              <a:rPr lang="de-DE" dirty="0"/>
            </a:br>
            <a:r>
              <a:rPr lang="de-DE" sz="3600" dirty="0"/>
              <a:t>Prüfpflichtige Druckanlagen mit Sicherheitsventilen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81F9F95-4033-7CC4-D5A5-540AD54CD2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644" y="1977364"/>
            <a:ext cx="6155468" cy="311756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0614AD6-4B4E-4BC2-851D-A98B3267D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1856" y="2183597"/>
            <a:ext cx="4889500" cy="2705100"/>
          </a:xfrm>
          <a:prstGeom prst="rect">
            <a:avLst/>
          </a:prstGeom>
        </p:spPr>
      </p:pic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2E6897D1-7204-7303-468B-943478263C14}"/>
              </a:ext>
            </a:extLst>
          </p:cNvPr>
          <p:cNvSpPr/>
          <p:nvPr/>
        </p:nvSpPr>
        <p:spPr>
          <a:xfrm>
            <a:off x="2879002" y="5395865"/>
            <a:ext cx="6002448" cy="10139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Druckanlagen können prüfpflichtig sein.</a:t>
            </a:r>
          </a:p>
          <a:p>
            <a:pPr algn="ctr"/>
            <a:r>
              <a:rPr lang="de-DE" dirty="0"/>
              <a:t>Manche Druckanlagen haben Sicherheitsventile </a:t>
            </a:r>
          </a:p>
        </p:txBody>
      </p:sp>
    </p:spTree>
    <p:extLst>
      <p:ext uri="{BB962C8B-B14F-4D97-AF65-F5344CB8AC3E}">
        <p14:creationId xmlns:p14="http://schemas.microsoft.com/office/powerpoint/2010/main" val="451999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CE6FE4-48AB-AFF2-72C2-23FDE017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Rahmenbedingung:</a:t>
            </a:r>
            <a:br>
              <a:rPr lang="de-DE" dirty="0"/>
            </a:br>
            <a:r>
              <a:rPr lang="de-DE" sz="3600" dirty="0"/>
              <a:t>Prüfpflichten Druckanlagen</a:t>
            </a:r>
            <a:endParaRPr lang="de-DE" dirty="0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7F955E43-8585-90A6-73A1-B0EF336AC93B}"/>
              </a:ext>
            </a:extLst>
          </p:cNvPr>
          <p:cNvSpPr/>
          <p:nvPr/>
        </p:nvSpPr>
        <p:spPr>
          <a:xfrm>
            <a:off x="6936383" y="1969129"/>
            <a:ext cx="4892724" cy="17869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Manche Druckanlagen sind durch eine zugelassene </a:t>
            </a:r>
            <a:r>
              <a:rPr lang="de-DE" dirty="0" err="1"/>
              <a:t>Überwachunsstelle</a:t>
            </a:r>
            <a:r>
              <a:rPr lang="de-DE" dirty="0"/>
              <a:t> (ZÜS) zu prüfen.</a:t>
            </a:r>
          </a:p>
          <a:p>
            <a:pPr algn="ctr"/>
            <a:endParaRPr lang="de-DE" dirty="0"/>
          </a:p>
          <a:p>
            <a:pPr algn="ctr"/>
            <a:r>
              <a:rPr lang="de-DE" dirty="0"/>
              <a:t>Manche Druckanlagen sind durch eine </a:t>
            </a:r>
          </a:p>
          <a:p>
            <a:pPr algn="ctr"/>
            <a:r>
              <a:rPr lang="de-DE" dirty="0"/>
              <a:t>befähigte Person (</a:t>
            </a:r>
            <a:r>
              <a:rPr lang="de-DE" dirty="0" err="1"/>
              <a:t>bP</a:t>
            </a:r>
            <a:r>
              <a:rPr lang="de-DE" dirty="0"/>
              <a:t>) zu prüfen.</a:t>
            </a:r>
          </a:p>
          <a:p>
            <a:pPr algn="ctr"/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F3BEA5A8-2C10-F79B-C014-3ED2196DC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4735693"/>
            <a:ext cx="7772400" cy="192313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26D50A1-29BC-5236-B02B-D09FE83A2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89" y="1702100"/>
            <a:ext cx="6345725" cy="347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71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CE6FE4-48AB-AFF2-72C2-23FDE017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Rahmenbedingung:</a:t>
            </a:r>
            <a:br>
              <a:rPr lang="de-DE" dirty="0"/>
            </a:br>
            <a:r>
              <a:rPr lang="de-DE" sz="3600" dirty="0"/>
              <a:t>EK-ZÜS Beschluss Sicherheitsventile (BD-015 </a:t>
            </a:r>
            <a:r>
              <a:rPr lang="de-DE" sz="3600" dirty="0" err="1"/>
              <a:t>rev</a:t>
            </a:r>
            <a:r>
              <a:rPr lang="de-DE" sz="3600" dirty="0"/>
              <a:t> 2)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86BE77A5-A1F9-F95E-E144-A0CD403587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2589" y="1780357"/>
            <a:ext cx="4658666" cy="4848465"/>
          </a:xfrm>
          <a:prstGeom prst="rect">
            <a:avLst/>
          </a:prstGeom>
        </p:spPr>
      </p:pic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6C4C075E-C57F-FD97-E08F-BBA1F42D7007}"/>
              </a:ext>
            </a:extLst>
          </p:cNvPr>
          <p:cNvSpPr/>
          <p:nvPr/>
        </p:nvSpPr>
        <p:spPr>
          <a:xfrm>
            <a:off x="6560747" y="1613956"/>
            <a:ext cx="4892724" cy="36300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BD-015 </a:t>
            </a:r>
            <a:r>
              <a:rPr lang="de-DE" dirty="0" err="1"/>
              <a:t>rev</a:t>
            </a:r>
            <a:r>
              <a:rPr lang="de-DE" dirty="0"/>
              <a:t> 2 beschreibt die</a:t>
            </a:r>
          </a:p>
          <a:p>
            <a:pPr algn="ctr"/>
            <a:r>
              <a:rPr lang="de-DE" dirty="0"/>
              <a:t>Prüfung von Sicherheitsventilen welche </a:t>
            </a:r>
            <a:br>
              <a:rPr lang="de-DE" dirty="0"/>
            </a:br>
            <a:r>
              <a:rPr lang="de-DE" dirty="0"/>
              <a:t>auf Druckanlagen montiert werden. </a:t>
            </a:r>
          </a:p>
          <a:p>
            <a:pPr algn="ctr"/>
            <a:endParaRPr lang="de-DE" dirty="0"/>
          </a:p>
          <a:p>
            <a:pPr algn="ctr"/>
            <a:r>
              <a:rPr lang="de-DE" dirty="0"/>
              <a:t>obligatorisch: </a:t>
            </a:r>
          </a:p>
          <a:p>
            <a:pPr algn="ctr"/>
            <a:r>
              <a:rPr lang="de-DE" dirty="0"/>
              <a:t>Für Druckanlagen welche durch ZÜS zu prüfen sind</a:t>
            </a:r>
          </a:p>
          <a:p>
            <a:pPr algn="ctr"/>
            <a:endParaRPr lang="de-DE" dirty="0"/>
          </a:p>
          <a:p>
            <a:pPr algn="ctr"/>
            <a:r>
              <a:rPr lang="de-DE" dirty="0"/>
              <a:t>in Anlehnung:</a:t>
            </a:r>
          </a:p>
          <a:p>
            <a:pPr algn="ctr"/>
            <a:r>
              <a:rPr lang="de-DE" dirty="0"/>
              <a:t>Für Druckanlagen welche durch </a:t>
            </a:r>
            <a:r>
              <a:rPr lang="de-DE" dirty="0" err="1"/>
              <a:t>bP</a:t>
            </a:r>
            <a:r>
              <a:rPr lang="de-DE" dirty="0"/>
              <a:t> zu prüfen sind</a:t>
            </a:r>
          </a:p>
          <a:p>
            <a:pPr algn="ctr"/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36DE4FF-1B48-5022-5046-EDC19CBB9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11" y="5292595"/>
            <a:ext cx="1834195" cy="136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511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CE6FE4-48AB-AFF2-72C2-23FDE017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Forderung</a:t>
            </a:r>
            <a:br>
              <a:rPr lang="de-DE" dirty="0"/>
            </a:br>
            <a:r>
              <a:rPr lang="de-DE" sz="3600" dirty="0"/>
              <a:t>EK-ZÜS Beschluss Sicherheitsventile (BD-015 </a:t>
            </a:r>
            <a:r>
              <a:rPr lang="de-DE" sz="3600" dirty="0" err="1"/>
              <a:t>rev</a:t>
            </a:r>
            <a:r>
              <a:rPr lang="de-DE" sz="3600" dirty="0"/>
              <a:t> 2)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DA103D2-AD19-3C64-BE0F-4C1DEA51C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6358" cy="4351338"/>
          </a:xfrm>
        </p:spPr>
        <p:txBody>
          <a:bodyPr/>
          <a:lstStyle/>
          <a:p>
            <a:r>
              <a:rPr lang="de-DE" dirty="0"/>
              <a:t>Prüfung über</a:t>
            </a:r>
          </a:p>
          <a:p>
            <a:pPr lvl="1"/>
            <a:r>
              <a:rPr lang="de-DE" dirty="0"/>
              <a:t>Kalt-Einstelldruck</a:t>
            </a:r>
          </a:p>
          <a:p>
            <a:pPr lvl="1"/>
            <a:r>
              <a:rPr lang="de-DE" dirty="0"/>
              <a:t>Funktionelle Dichtheit</a:t>
            </a:r>
          </a:p>
          <a:p>
            <a:pPr lvl="1"/>
            <a:r>
              <a:rPr lang="de-DE" dirty="0"/>
              <a:t>Gängigkeit</a:t>
            </a:r>
          </a:p>
          <a:p>
            <a:pPr marL="457200" lvl="1" indent="0">
              <a:buNone/>
            </a:pPr>
            <a:r>
              <a:rPr lang="de-DE" dirty="0"/>
              <a:t>von direkt wirkenden </a:t>
            </a:r>
          </a:p>
          <a:p>
            <a:pPr marL="457200" lvl="1" indent="0">
              <a:buNone/>
            </a:pPr>
            <a:r>
              <a:rPr lang="de-DE" dirty="0"/>
              <a:t>federbelasteten Sicherheitsventilen</a:t>
            </a:r>
          </a:p>
          <a:p>
            <a:pPr marL="228600" lvl="1">
              <a:spcBef>
                <a:spcPts val="1000"/>
              </a:spcBef>
            </a:pPr>
            <a:r>
              <a:rPr lang="de-DE" sz="2800" dirty="0"/>
              <a:t>Im Rahmen der Prüfungen §15 / §16 BetrSichV durch ZÜS</a:t>
            </a:r>
          </a:p>
          <a:p>
            <a:pPr marL="457200" lvl="1" indent="0">
              <a:buNone/>
            </a:pPr>
            <a:r>
              <a:rPr lang="de-DE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4320817-8D5E-14CE-46A9-9197392F1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361" y="1669406"/>
            <a:ext cx="4065636" cy="507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36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BA6F87-310F-5FF0-0D32-AAE4D67C9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Möglichkeit: Anwesenheit ZÜS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740678CD-244F-47A4-AB95-8C069028D8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6241" y="1655064"/>
            <a:ext cx="1180723" cy="1180723"/>
          </a:xfrm>
          <a:prstGeom prst="rect">
            <a:avLst/>
          </a:prstGeom>
        </p:spPr>
      </p:pic>
      <p:pic>
        <p:nvPicPr>
          <p:cNvPr id="5" name="Inhaltsplatzhalter 3">
            <a:extLst>
              <a:ext uri="{FF2B5EF4-FFF2-40B4-BE49-F238E27FC236}">
                <a16:creationId xmlns:a16="http://schemas.microsoft.com/office/drawing/2014/main" id="{B7FE2FB4-B71D-384C-5AD3-3090645671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51" r="3157"/>
          <a:stretch/>
        </p:blipFill>
        <p:spPr>
          <a:xfrm>
            <a:off x="72340" y="3095014"/>
            <a:ext cx="3336966" cy="185536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70117B4-75F4-45A1-20CC-FD91E52219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4826144" y="3452650"/>
            <a:ext cx="577521" cy="14725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EC6382A-7DA3-3620-0C0B-1D1DACF98AC1}"/>
              </a:ext>
            </a:extLst>
          </p:cNvPr>
          <p:cNvSpPr txBox="1"/>
          <p:nvPr/>
        </p:nvSpPr>
        <p:spPr>
          <a:xfrm>
            <a:off x="596414" y="2790612"/>
            <a:ext cx="1840375" cy="380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Anlagenbetreiber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5D73ED7-AB06-7CA2-9843-1E555FE550CC}"/>
              </a:ext>
            </a:extLst>
          </p:cNvPr>
          <p:cNvGrpSpPr/>
          <p:nvPr/>
        </p:nvGrpSpPr>
        <p:grpSpPr>
          <a:xfrm>
            <a:off x="4858829" y="1624889"/>
            <a:ext cx="2596876" cy="1549090"/>
            <a:chOff x="4981758" y="2776953"/>
            <a:chExt cx="2596876" cy="1549090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F1021F48-166F-27F4-BCE4-DC2FE67A7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97984" y="2776953"/>
              <a:ext cx="1364424" cy="1364424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A656503F-9613-1B03-E922-5BBFFD2616D9}"/>
                </a:ext>
              </a:extLst>
            </p:cNvPr>
            <p:cNvSpPr txBox="1"/>
            <p:nvPr/>
          </p:nvSpPr>
          <p:spPr>
            <a:xfrm>
              <a:off x="4981758" y="3956711"/>
              <a:ext cx="25968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Instandsetzungswerkstatt</a:t>
              </a: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C486D009-7B9F-9771-6093-648DC3975F60}"/>
              </a:ext>
            </a:extLst>
          </p:cNvPr>
          <p:cNvSpPr txBox="1"/>
          <p:nvPr/>
        </p:nvSpPr>
        <p:spPr>
          <a:xfrm>
            <a:off x="9568399" y="2807659"/>
            <a:ext cx="101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ZÜS / </a:t>
            </a:r>
            <a:r>
              <a:rPr lang="de-DE" dirty="0" err="1"/>
              <a:t>bP</a:t>
            </a:r>
            <a:endParaRPr lang="de-DE" dirty="0"/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6F17CA1-C41F-7FA9-9F5F-D2F495A87DD1}"/>
              </a:ext>
            </a:extLst>
          </p:cNvPr>
          <p:cNvCxnSpPr>
            <a:cxnSpLocks/>
          </p:cNvCxnSpPr>
          <p:nvPr/>
        </p:nvCxnSpPr>
        <p:spPr>
          <a:xfrm>
            <a:off x="2268187" y="3811216"/>
            <a:ext cx="23572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027B567A-B141-F7B9-0B93-8962A3ABDED8}"/>
              </a:ext>
            </a:extLst>
          </p:cNvPr>
          <p:cNvSpPr txBox="1"/>
          <p:nvPr/>
        </p:nvSpPr>
        <p:spPr>
          <a:xfrm>
            <a:off x="3191173" y="3569132"/>
            <a:ext cx="1503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1.Demontage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9AF936DB-B960-DC35-0333-E31F6F34F8AF}"/>
              </a:ext>
            </a:extLst>
          </p:cNvPr>
          <p:cNvSpPr txBox="1"/>
          <p:nvPr/>
        </p:nvSpPr>
        <p:spPr>
          <a:xfrm>
            <a:off x="5510723" y="3910672"/>
            <a:ext cx="19012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2.Wartung/Instandsetzung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CAFD6C44-DEA5-6DEB-AF36-B21BED5FE643}"/>
              </a:ext>
            </a:extLst>
          </p:cNvPr>
          <p:cNvSpPr txBox="1"/>
          <p:nvPr/>
        </p:nvSpPr>
        <p:spPr>
          <a:xfrm>
            <a:off x="5510723" y="4209684"/>
            <a:ext cx="19012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3.Prüfung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2C7F2ED6-4912-2735-DF02-797AE6D929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0908" y="4070205"/>
            <a:ext cx="300947" cy="300947"/>
          </a:xfrm>
          <a:prstGeom prst="rect">
            <a:avLst/>
          </a:prstGeom>
        </p:spPr>
      </p:pic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47886BCC-6EDA-838D-F82F-FD8729F48F9E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8286525" y="3176991"/>
            <a:ext cx="1788536" cy="941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Grafik 33">
            <a:extLst>
              <a:ext uri="{FF2B5EF4-FFF2-40B4-BE49-F238E27FC236}">
                <a16:creationId xmlns:a16="http://schemas.microsoft.com/office/drawing/2014/main" id="{2C60E859-93DA-E21F-755D-D916308D64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2562" y="4153619"/>
            <a:ext cx="510969" cy="510969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62E42A4A-85F0-2A5F-74A6-AA8FADB2C908}"/>
              </a:ext>
            </a:extLst>
          </p:cNvPr>
          <p:cNvSpPr txBox="1"/>
          <p:nvPr/>
        </p:nvSpPr>
        <p:spPr>
          <a:xfrm rot="19890301">
            <a:off x="8432438" y="3708078"/>
            <a:ext cx="12564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4.Anwesenheit</a:t>
            </a:r>
          </a:p>
        </p:txBody>
      </p: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24C4E6B7-DD6E-EE50-0B0F-B27D498BD450}"/>
              </a:ext>
            </a:extLst>
          </p:cNvPr>
          <p:cNvCxnSpPr>
            <a:cxnSpLocks/>
          </p:cNvCxnSpPr>
          <p:nvPr/>
        </p:nvCxnSpPr>
        <p:spPr>
          <a:xfrm flipH="1" flipV="1">
            <a:off x="2268187" y="3846131"/>
            <a:ext cx="2348195" cy="681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feld 41">
            <a:extLst>
              <a:ext uri="{FF2B5EF4-FFF2-40B4-BE49-F238E27FC236}">
                <a16:creationId xmlns:a16="http://schemas.microsoft.com/office/drawing/2014/main" id="{36827706-C4D9-FEB5-323D-8ACBFC375B4A}"/>
              </a:ext>
            </a:extLst>
          </p:cNvPr>
          <p:cNvSpPr txBox="1"/>
          <p:nvPr/>
        </p:nvSpPr>
        <p:spPr>
          <a:xfrm>
            <a:off x="3476703" y="4371152"/>
            <a:ext cx="1503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7.Montage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4FA66B60-DEFF-50A9-363E-20D557F65CB7}"/>
              </a:ext>
            </a:extLst>
          </p:cNvPr>
          <p:cNvCxnSpPr>
            <a:cxnSpLocks/>
          </p:cNvCxnSpPr>
          <p:nvPr/>
        </p:nvCxnSpPr>
        <p:spPr>
          <a:xfrm flipH="1" flipV="1">
            <a:off x="7600208" y="4423695"/>
            <a:ext cx="827838" cy="3186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feld 47">
            <a:extLst>
              <a:ext uri="{FF2B5EF4-FFF2-40B4-BE49-F238E27FC236}">
                <a16:creationId xmlns:a16="http://schemas.microsoft.com/office/drawing/2014/main" id="{8865E2BD-A98F-F881-B23B-C00E8C2A1F75}"/>
              </a:ext>
            </a:extLst>
          </p:cNvPr>
          <p:cNvSpPr txBox="1"/>
          <p:nvPr/>
        </p:nvSpPr>
        <p:spPr>
          <a:xfrm rot="1316331">
            <a:off x="7460941" y="4586577"/>
            <a:ext cx="1106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5.Unterschrift</a:t>
            </a:r>
          </a:p>
          <a:p>
            <a:r>
              <a:rPr lang="de-DE" sz="1200" dirty="0">
                <a:solidFill>
                  <a:srgbClr val="FF0000"/>
                </a:solidFill>
              </a:rPr>
              <a:t>(gezielt)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BAEC1D3A-5CFC-E71A-6452-EE3CC6044CDB}"/>
              </a:ext>
            </a:extLst>
          </p:cNvPr>
          <p:cNvSpPr txBox="1"/>
          <p:nvPr/>
        </p:nvSpPr>
        <p:spPr>
          <a:xfrm>
            <a:off x="2915682" y="5215893"/>
            <a:ext cx="2285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8. Prüfbericht §15/§16 BetrSichV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F4A1687D-BF71-DFBC-DF25-83F4D59C76DB}"/>
              </a:ext>
            </a:extLst>
          </p:cNvPr>
          <p:cNvSpPr txBox="1"/>
          <p:nvPr/>
        </p:nvSpPr>
        <p:spPr>
          <a:xfrm>
            <a:off x="754083" y="5433418"/>
            <a:ext cx="5462649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Voraussetzungen:</a:t>
            </a:r>
          </a:p>
          <a:p>
            <a:pPr marL="285750" indent="-285750">
              <a:buFontTx/>
              <a:buChar char="-"/>
            </a:pPr>
            <a:r>
              <a:rPr lang="de-DE" sz="1400" dirty="0"/>
              <a:t>Sachverständiger der ZÜS unmittelbar zur Prüfung eines Ventils anwesend</a:t>
            </a:r>
          </a:p>
          <a:p>
            <a:pPr marL="285750" indent="-285750">
              <a:buFontTx/>
              <a:buChar char="-"/>
            </a:pPr>
            <a:r>
              <a:rPr lang="de-DE" sz="1400" dirty="0"/>
              <a:t>Ventil wird unmittelbar und eindeutig auf einen Behälter montiert</a:t>
            </a:r>
          </a:p>
          <a:p>
            <a:pPr marL="285750" indent="-285750">
              <a:buFontTx/>
              <a:buChar char="-"/>
            </a:pPr>
            <a:r>
              <a:rPr lang="de-DE" sz="1400" dirty="0"/>
              <a:t>Termin von Ventilprüfung und Anlagenprüfung fallen aufeinander</a:t>
            </a:r>
          </a:p>
          <a:p>
            <a:pPr marL="285750" indent="-285750">
              <a:buFontTx/>
              <a:buChar char="-"/>
            </a:pPr>
            <a:endParaRPr lang="de-DE" sz="1400" dirty="0"/>
          </a:p>
          <a:p>
            <a:endParaRPr lang="de-DE" dirty="0"/>
          </a:p>
        </p:txBody>
      </p:sp>
      <p:pic>
        <p:nvPicPr>
          <p:cNvPr id="56" name="Grafik 55">
            <a:extLst>
              <a:ext uri="{FF2B5EF4-FFF2-40B4-BE49-F238E27FC236}">
                <a16:creationId xmlns:a16="http://schemas.microsoft.com/office/drawing/2014/main" id="{4673AE1F-243F-41DB-4492-454CC6FC67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15682" y="4771426"/>
            <a:ext cx="510969" cy="510969"/>
          </a:xfrm>
          <a:prstGeom prst="rect">
            <a:avLst/>
          </a:prstGeom>
        </p:spPr>
      </p:pic>
      <p:pic>
        <p:nvPicPr>
          <p:cNvPr id="61" name="Grafik 60">
            <a:extLst>
              <a:ext uri="{FF2B5EF4-FFF2-40B4-BE49-F238E27FC236}">
                <a16:creationId xmlns:a16="http://schemas.microsoft.com/office/drawing/2014/main" id="{ABC27F79-15D2-6F19-9429-26B2933BB3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74698" y="1706738"/>
            <a:ext cx="1200725" cy="1200725"/>
          </a:xfrm>
          <a:prstGeom prst="rect">
            <a:avLst/>
          </a:prstGeom>
        </p:spPr>
      </p:pic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6362E107-E3F6-34D2-0FD8-E0D3BA219FB1}"/>
              </a:ext>
            </a:extLst>
          </p:cNvPr>
          <p:cNvCxnSpPr>
            <a:cxnSpLocks/>
            <a:endCxn id="26" idx="3"/>
          </p:cNvCxnSpPr>
          <p:nvPr/>
        </p:nvCxnSpPr>
        <p:spPr>
          <a:xfrm flipV="1">
            <a:off x="4954109" y="4348184"/>
            <a:ext cx="2457845" cy="10852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8D5E67F3-089C-4B49-AE58-A8356886379A}"/>
              </a:ext>
            </a:extLst>
          </p:cNvPr>
          <p:cNvSpPr txBox="1"/>
          <p:nvPr/>
        </p:nvSpPr>
        <p:spPr>
          <a:xfrm rot="20095215">
            <a:off x="5728230" y="4749427"/>
            <a:ext cx="1503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Verweis</a:t>
            </a:r>
          </a:p>
        </p:txBody>
      </p:sp>
    </p:spTree>
    <p:extLst>
      <p:ext uri="{BB962C8B-B14F-4D97-AF65-F5344CB8AC3E}">
        <p14:creationId xmlns:p14="http://schemas.microsoft.com/office/powerpoint/2010/main" val="2776846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BA6F87-310F-5FF0-0D32-AAE4D67C9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Möglichkeit: QS + Vertrauen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740678CD-244F-47A4-AB95-8C069028D8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6241" y="1655064"/>
            <a:ext cx="1180723" cy="1180723"/>
          </a:xfrm>
          <a:prstGeom prst="rect">
            <a:avLst/>
          </a:prstGeom>
        </p:spPr>
      </p:pic>
      <p:pic>
        <p:nvPicPr>
          <p:cNvPr id="5" name="Inhaltsplatzhalter 3">
            <a:extLst>
              <a:ext uri="{FF2B5EF4-FFF2-40B4-BE49-F238E27FC236}">
                <a16:creationId xmlns:a16="http://schemas.microsoft.com/office/drawing/2014/main" id="{B7FE2FB4-B71D-384C-5AD3-3090645671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51" r="3157"/>
          <a:stretch/>
        </p:blipFill>
        <p:spPr>
          <a:xfrm>
            <a:off x="72340" y="3095014"/>
            <a:ext cx="3336966" cy="185536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70117B4-75F4-45A1-20CC-FD91E52219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5236451" y="3340268"/>
            <a:ext cx="232744" cy="593425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EC6382A-7DA3-3620-0C0B-1D1DACF98AC1}"/>
              </a:ext>
            </a:extLst>
          </p:cNvPr>
          <p:cNvSpPr txBox="1"/>
          <p:nvPr/>
        </p:nvSpPr>
        <p:spPr>
          <a:xfrm>
            <a:off x="596414" y="2790612"/>
            <a:ext cx="1840375" cy="380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Anlagenbetreiber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5D73ED7-AB06-7CA2-9843-1E555FE550CC}"/>
              </a:ext>
            </a:extLst>
          </p:cNvPr>
          <p:cNvGrpSpPr/>
          <p:nvPr/>
        </p:nvGrpSpPr>
        <p:grpSpPr>
          <a:xfrm>
            <a:off x="4585696" y="1624889"/>
            <a:ext cx="2596876" cy="1549090"/>
            <a:chOff x="4981758" y="2776953"/>
            <a:chExt cx="2596876" cy="1549090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F1021F48-166F-27F4-BCE4-DC2FE67A7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97984" y="2776953"/>
              <a:ext cx="1364424" cy="1364424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A656503F-9613-1B03-E922-5BBFFD2616D9}"/>
                </a:ext>
              </a:extLst>
            </p:cNvPr>
            <p:cNvSpPr txBox="1"/>
            <p:nvPr/>
          </p:nvSpPr>
          <p:spPr>
            <a:xfrm>
              <a:off x="4981758" y="3956711"/>
              <a:ext cx="25968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Instandsetzungswerkstatt</a:t>
              </a: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C486D009-7B9F-9771-6093-648DC3975F60}"/>
              </a:ext>
            </a:extLst>
          </p:cNvPr>
          <p:cNvSpPr txBox="1"/>
          <p:nvPr/>
        </p:nvSpPr>
        <p:spPr>
          <a:xfrm>
            <a:off x="10571518" y="2725682"/>
            <a:ext cx="101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ZÜS / </a:t>
            </a:r>
            <a:r>
              <a:rPr lang="de-DE" dirty="0" err="1"/>
              <a:t>bP</a:t>
            </a:r>
            <a:endParaRPr lang="de-DE" dirty="0"/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6F17CA1-C41F-7FA9-9F5F-D2F495A87DD1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2268187" y="3636981"/>
            <a:ext cx="2968264" cy="174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027B567A-B141-F7B9-0B93-8962A3ABDED8}"/>
              </a:ext>
            </a:extLst>
          </p:cNvPr>
          <p:cNvSpPr txBox="1"/>
          <p:nvPr/>
        </p:nvSpPr>
        <p:spPr>
          <a:xfrm rot="21392127">
            <a:off x="3290105" y="3432487"/>
            <a:ext cx="1503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1.Demontage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9AF936DB-B960-DC35-0333-E31F6F34F8AF}"/>
              </a:ext>
            </a:extLst>
          </p:cNvPr>
          <p:cNvSpPr txBox="1"/>
          <p:nvPr/>
        </p:nvSpPr>
        <p:spPr>
          <a:xfrm>
            <a:off x="7566242" y="3866729"/>
            <a:ext cx="19012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Wartung/Instandsetzung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CAFD6C44-DEA5-6DEB-AF36-B21BED5FE643}"/>
              </a:ext>
            </a:extLst>
          </p:cNvPr>
          <p:cNvSpPr txBox="1"/>
          <p:nvPr/>
        </p:nvSpPr>
        <p:spPr>
          <a:xfrm>
            <a:off x="7584383" y="4255072"/>
            <a:ext cx="19012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Prüfung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5D6A4B8B-81F0-2BBB-033C-A15994408B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6528" y="3953160"/>
            <a:ext cx="538172" cy="538172"/>
          </a:xfrm>
          <a:prstGeom prst="rect">
            <a:avLst/>
          </a:prstGeo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id="{2C60E859-93DA-E21F-755D-D916308D64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65528" y="4796574"/>
            <a:ext cx="510969" cy="510969"/>
          </a:xfrm>
          <a:prstGeom prst="rect">
            <a:avLst/>
          </a:prstGeom>
        </p:spPr>
      </p:pic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4FA66B60-DEFF-50A9-363E-20D557F65CB7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9541823" y="3095014"/>
            <a:ext cx="1536357" cy="789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feld 47">
            <a:extLst>
              <a:ext uri="{FF2B5EF4-FFF2-40B4-BE49-F238E27FC236}">
                <a16:creationId xmlns:a16="http://schemas.microsoft.com/office/drawing/2014/main" id="{8865E2BD-A98F-F881-B23B-C00E8C2A1F75}"/>
              </a:ext>
            </a:extLst>
          </p:cNvPr>
          <p:cNvSpPr txBox="1"/>
          <p:nvPr/>
        </p:nvSpPr>
        <p:spPr>
          <a:xfrm rot="20036633">
            <a:off x="9756094" y="3101768"/>
            <a:ext cx="992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Unterschrift (alle, „blind“)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BAEC1D3A-5CFC-E71A-6452-EE3CC6044CDB}"/>
              </a:ext>
            </a:extLst>
          </p:cNvPr>
          <p:cNvSpPr txBox="1"/>
          <p:nvPr/>
        </p:nvSpPr>
        <p:spPr>
          <a:xfrm>
            <a:off x="2921601" y="5232661"/>
            <a:ext cx="2285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Prüfbericht §15/§16 BetrSichV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F4A1687D-BF71-DFBC-DF25-83F4D59C76DB}"/>
              </a:ext>
            </a:extLst>
          </p:cNvPr>
          <p:cNvSpPr txBox="1"/>
          <p:nvPr/>
        </p:nvSpPr>
        <p:spPr>
          <a:xfrm>
            <a:off x="754083" y="5433418"/>
            <a:ext cx="54626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Voraussetzungen:</a:t>
            </a:r>
          </a:p>
          <a:p>
            <a:pPr marL="285750" indent="-285750">
              <a:buFontTx/>
              <a:buChar char="-"/>
            </a:pPr>
            <a:r>
              <a:rPr lang="de-DE" sz="1400" dirty="0"/>
              <a:t>ZÜS, Betreiber und Werkstatt unter einem einheitlichen QS-System</a:t>
            </a:r>
          </a:p>
          <a:p>
            <a:pPr marL="285750" indent="-285750">
              <a:buFontTx/>
              <a:buChar char="-"/>
            </a:pPr>
            <a:r>
              <a:rPr lang="de-DE" sz="1400" dirty="0"/>
              <a:t>Anhang 1 BD-015 </a:t>
            </a:r>
            <a:r>
              <a:rPr lang="de-DE" sz="1400" dirty="0" err="1"/>
              <a:t>rev</a:t>
            </a:r>
            <a:r>
              <a:rPr lang="de-DE" sz="1400" dirty="0"/>
              <a:t> 2</a:t>
            </a:r>
          </a:p>
          <a:p>
            <a:pPr marL="285750" indent="-285750">
              <a:buFontTx/>
              <a:buChar char="-"/>
            </a:pPr>
            <a:endParaRPr lang="de-DE" sz="1400" dirty="0"/>
          </a:p>
          <a:p>
            <a:pPr marL="285750" indent="-285750">
              <a:buFontTx/>
              <a:buChar char="-"/>
            </a:pPr>
            <a:endParaRPr lang="de-DE" sz="1400" dirty="0"/>
          </a:p>
          <a:p>
            <a:endParaRPr lang="de-DE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806177C-8137-DE67-0C01-8E2252B55BA7}"/>
              </a:ext>
            </a:extLst>
          </p:cNvPr>
          <p:cNvSpPr/>
          <p:nvPr/>
        </p:nvSpPr>
        <p:spPr>
          <a:xfrm>
            <a:off x="4691257" y="3229155"/>
            <a:ext cx="2193753" cy="201959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12759152-9A3A-DC6F-BF2C-3390B7223A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5469195" y="4534786"/>
            <a:ext cx="232744" cy="593425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E692D2A6-DF98-7E4C-E150-EF4748A313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5720747" y="3290651"/>
            <a:ext cx="232744" cy="59342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8AD8B46-595A-8507-C4F4-3A0D5C34C8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5769130" y="4560755"/>
            <a:ext cx="232744" cy="593425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5484114A-0509-8CA2-058F-8EBA41559B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5206609" y="4238953"/>
            <a:ext cx="232744" cy="593425"/>
          </a:xfrm>
          <a:prstGeom prst="rect">
            <a:avLst/>
          </a:prstGeom>
        </p:spPr>
      </p:pic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C2653E7B-630B-AFA6-63BC-6EF36E4529D1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2208810" y="3860595"/>
            <a:ext cx="2997799" cy="675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E8589ABC-01D4-C80E-EEEF-93D2F1C49E29}"/>
              </a:ext>
            </a:extLst>
          </p:cNvPr>
          <p:cNvSpPr txBox="1"/>
          <p:nvPr/>
        </p:nvSpPr>
        <p:spPr>
          <a:xfrm rot="664468">
            <a:off x="3438432" y="4320249"/>
            <a:ext cx="1503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2.Montage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C0E5B45D-82A4-9E85-5A89-59E4021123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6120620" y="3434866"/>
            <a:ext cx="232744" cy="593425"/>
          </a:xfrm>
          <a:prstGeom prst="rect">
            <a:avLst/>
          </a:prstGeom>
        </p:spPr>
      </p:pic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8EDC582-FEC9-6F0C-34F0-45CBAB55A44A}"/>
              </a:ext>
            </a:extLst>
          </p:cNvPr>
          <p:cNvCxnSpPr>
            <a:cxnSpLocks/>
            <a:stCxn id="32" idx="3"/>
            <a:endCxn id="46" idx="1"/>
          </p:cNvCxnSpPr>
          <p:nvPr/>
        </p:nvCxnSpPr>
        <p:spPr>
          <a:xfrm>
            <a:off x="6353364" y="3731579"/>
            <a:ext cx="817906" cy="590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Grafik 37">
            <a:extLst>
              <a:ext uri="{FF2B5EF4-FFF2-40B4-BE49-F238E27FC236}">
                <a16:creationId xmlns:a16="http://schemas.microsoft.com/office/drawing/2014/main" id="{7FAC216D-4EA4-EB6D-1171-E26B082F4F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22100" y="1898379"/>
            <a:ext cx="912160" cy="912160"/>
          </a:xfrm>
          <a:prstGeom prst="rect">
            <a:avLst/>
          </a:prstGeom>
        </p:spPr>
      </p:pic>
      <p:pic>
        <p:nvPicPr>
          <p:cNvPr id="46" name="Grafik 45">
            <a:extLst>
              <a:ext uri="{FF2B5EF4-FFF2-40B4-BE49-F238E27FC236}">
                <a16:creationId xmlns:a16="http://schemas.microsoft.com/office/drawing/2014/main" id="{BF913C48-9097-1FC3-11CD-6E0C9123E0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7171270" y="4025656"/>
            <a:ext cx="232744" cy="593425"/>
          </a:xfrm>
          <a:prstGeom prst="rect">
            <a:avLst/>
          </a:prstGeom>
        </p:spPr>
      </p:pic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6A3A4560-DFD0-EEFA-F36C-4E445CAACF61}"/>
              </a:ext>
            </a:extLst>
          </p:cNvPr>
          <p:cNvCxnSpPr>
            <a:cxnSpLocks/>
            <a:endCxn id="20" idx="3"/>
          </p:cNvCxnSpPr>
          <p:nvPr/>
        </p:nvCxnSpPr>
        <p:spPr>
          <a:xfrm flipH="1">
            <a:off x="6001874" y="4458748"/>
            <a:ext cx="1169396" cy="398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5C6D3B48-A18B-7444-7941-459B94C35BF8}"/>
              </a:ext>
            </a:extLst>
          </p:cNvPr>
          <p:cNvCxnSpPr>
            <a:cxnSpLocks/>
          </p:cNvCxnSpPr>
          <p:nvPr/>
        </p:nvCxnSpPr>
        <p:spPr>
          <a:xfrm flipV="1">
            <a:off x="4954109" y="4560755"/>
            <a:ext cx="4513364" cy="872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DAD7D2CD-0C19-B82D-BCD6-FE886305423F}"/>
              </a:ext>
            </a:extLst>
          </p:cNvPr>
          <p:cNvSpPr txBox="1"/>
          <p:nvPr/>
        </p:nvSpPr>
        <p:spPr>
          <a:xfrm rot="20967954">
            <a:off x="6897664" y="4910726"/>
            <a:ext cx="1503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Verweis</a:t>
            </a:r>
          </a:p>
        </p:txBody>
      </p:sp>
    </p:spTree>
    <p:extLst>
      <p:ext uri="{BB962C8B-B14F-4D97-AF65-F5344CB8AC3E}">
        <p14:creationId xmlns:p14="http://schemas.microsoft.com/office/powerpoint/2010/main" val="3661285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BA6F87-310F-5FF0-0D32-AAE4D67C9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Möglichkeit: QS + Digitalisierung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740678CD-244F-47A4-AB95-8C069028D8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6242" y="1655065"/>
            <a:ext cx="733550" cy="733550"/>
          </a:xfrm>
          <a:prstGeom prst="rect">
            <a:avLst/>
          </a:prstGeom>
        </p:spPr>
      </p:pic>
      <p:pic>
        <p:nvPicPr>
          <p:cNvPr id="5" name="Inhaltsplatzhalter 3">
            <a:extLst>
              <a:ext uri="{FF2B5EF4-FFF2-40B4-BE49-F238E27FC236}">
                <a16:creationId xmlns:a16="http://schemas.microsoft.com/office/drawing/2014/main" id="{B7FE2FB4-B71D-384C-5AD3-3090645671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51" r="3157"/>
          <a:stretch/>
        </p:blipFill>
        <p:spPr>
          <a:xfrm>
            <a:off x="72340" y="3095014"/>
            <a:ext cx="3336966" cy="185536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EC6382A-7DA3-3620-0C0B-1D1DACF98AC1}"/>
              </a:ext>
            </a:extLst>
          </p:cNvPr>
          <p:cNvSpPr txBox="1"/>
          <p:nvPr/>
        </p:nvSpPr>
        <p:spPr>
          <a:xfrm>
            <a:off x="744025" y="2405587"/>
            <a:ext cx="114337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/>
              <a:t>Anlagenbetreiber</a:t>
            </a:r>
          </a:p>
        </p:txBody>
      </p:sp>
      <p:pic>
        <p:nvPicPr>
          <p:cNvPr id="3" name="Inhaltsplatzhalter 3">
            <a:extLst>
              <a:ext uri="{FF2B5EF4-FFF2-40B4-BE49-F238E27FC236}">
                <a16:creationId xmlns:a16="http://schemas.microsoft.com/office/drawing/2014/main" id="{A50F4C16-3CAA-51FC-D62F-D5951611C6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929" t="21978" r="28526" b="55021"/>
          <a:stretch/>
        </p:blipFill>
        <p:spPr>
          <a:xfrm>
            <a:off x="3839156" y="3318985"/>
            <a:ext cx="1295304" cy="77198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D005F69A-6BAA-AE69-FF33-E06B9692F62F}"/>
              </a:ext>
            </a:extLst>
          </p:cNvPr>
          <p:cNvSpPr/>
          <p:nvPr/>
        </p:nvSpPr>
        <p:spPr>
          <a:xfrm>
            <a:off x="4438859" y="3318985"/>
            <a:ext cx="421574" cy="7244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5265EF6-1BFB-5686-8864-1BF4873C4FB8}"/>
              </a:ext>
            </a:extLst>
          </p:cNvPr>
          <p:cNvCxnSpPr>
            <a:cxnSpLocks/>
          </p:cNvCxnSpPr>
          <p:nvPr/>
        </p:nvCxnSpPr>
        <p:spPr>
          <a:xfrm flipV="1">
            <a:off x="2238499" y="3659709"/>
            <a:ext cx="2139565" cy="98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7C89C5EB-6C78-1B55-C54E-CC3B717F2663}"/>
              </a:ext>
            </a:extLst>
          </p:cNvPr>
          <p:cNvSpPr txBox="1"/>
          <p:nvPr/>
        </p:nvSpPr>
        <p:spPr>
          <a:xfrm>
            <a:off x="3584283" y="2985975"/>
            <a:ext cx="1805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Technischer Platz</a:t>
            </a:r>
          </a:p>
        </p:txBody>
      </p:sp>
      <p:pic>
        <p:nvPicPr>
          <p:cNvPr id="29" name="Grafik 28">
            <a:extLst>
              <a:ext uri="{FF2B5EF4-FFF2-40B4-BE49-F238E27FC236}">
                <a16:creationId xmlns:a16="http://schemas.microsoft.com/office/drawing/2014/main" id="{434CC5D1-1A1B-CCDF-9D90-C291773050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 flipH="1">
            <a:off x="6803345" y="2004892"/>
            <a:ext cx="348599" cy="888819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8DA5E063-056B-21AD-5D66-0AFDA3C7F131}"/>
              </a:ext>
            </a:extLst>
          </p:cNvPr>
          <p:cNvSpPr txBox="1"/>
          <p:nvPr/>
        </p:nvSpPr>
        <p:spPr>
          <a:xfrm rot="20011787">
            <a:off x="5115453" y="2498105"/>
            <a:ext cx="196019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50" dirty="0">
                <a:solidFill>
                  <a:srgbClr val="FF0000"/>
                </a:solidFill>
              </a:rPr>
              <a:t>Demontage</a:t>
            </a:r>
          </a:p>
          <a:p>
            <a:pPr algn="ctr"/>
            <a:endParaRPr lang="de-DE" sz="1050" dirty="0">
              <a:solidFill>
                <a:srgbClr val="FF0000"/>
              </a:solidFill>
            </a:endParaRPr>
          </a:p>
          <a:p>
            <a:pPr algn="ctr"/>
            <a:r>
              <a:rPr lang="de-DE" sz="1050" dirty="0">
                <a:solidFill>
                  <a:srgbClr val="FF0000"/>
                </a:solidFill>
              </a:rPr>
              <a:t>Ausbuchen</a:t>
            </a:r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B7CC4DAD-ECE2-3BCF-BFD8-18377CB991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9584" y="1517950"/>
            <a:ext cx="815010" cy="815010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5B46F3C8-56EC-B01E-EF23-6FFB595890B5}"/>
              </a:ext>
            </a:extLst>
          </p:cNvPr>
          <p:cNvSpPr txBox="1"/>
          <p:nvPr/>
        </p:nvSpPr>
        <p:spPr>
          <a:xfrm>
            <a:off x="7738824" y="2165451"/>
            <a:ext cx="259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Instandsetzungswerkstatt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9BA8EB3-E322-FB5D-86A7-4FC9B39693E4}"/>
              </a:ext>
            </a:extLst>
          </p:cNvPr>
          <p:cNvSpPr/>
          <p:nvPr/>
        </p:nvSpPr>
        <p:spPr>
          <a:xfrm>
            <a:off x="7950162" y="2595858"/>
            <a:ext cx="2193753" cy="201959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43" name="Grafik 42">
            <a:extLst>
              <a:ext uri="{FF2B5EF4-FFF2-40B4-BE49-F238E27FC236}">
                <a16:creationId xmlns:a16="http://schemas.microsoft.com/office/drawing/2014/main" id="{627FF7BE-1BFE-130E-AC0A-19CE33CFAB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8588379" y="2733365"/>
            <a:ext cx="232744" cy="593425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592CCB6E-3F02-6979-2AC1-C05EDA517B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8821123" y="3927883"/>
            <a:ext cx="232744" cy="593425"/>
          </a:xfrm>
          <a:prstGeom prst="rect">
            <a:avLst/>
          </a:prstGeom>
        </p:spPr>
      </p:pic>
      <p:pic>
        <p:nvPicPr>
          <p:cNvPr id="51" name="Grafik 50">
            <a:extLst>
              <a:ext uri="{FF2B5EF4-FFF2-40B4-BE49-F238E27FC236}">
                <a16:creationId xmlns:a16="http://schemas.microsoft.com/office/drawing/2014/main" id="{5DD8498B-9990-017D-AEFA-BE3CE74876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9072675" y="2683748"/>
            <a:ext cx="232744" cy="593425"/>
          </a:xfrm>
          <a:prstGeom prst="rect">
            <a:avLst/>
          </a:prstGeom>
        </p:spPr>
      </p:pic>
      <p:pic>
        <p:nvPicPr>
          <p:cNvPr id="52" name="Grafik 51">
            <a:extLst>
              <a:ext uri="{FF2B5EF4-FFF2-40B4-BE49-F238E27FC236}">
                <a16:creationId xmlns:a16="http://schemas.microsoft.com/office/drawing/2014/main" id="{FD98F326-027D-6E05-AFD8-0A23B85FC3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9248148" y="3904243"/>
            <a:ext cx="232744" cy="593425"/>
          </a:xfrm>
          <a:prstGeom prst="rect">
            <a:avLst/>
          </a:prstGeom>
        </p:spPr>
      </p:pic>
      <p:pic>
        <p:nvPicPr>
          <p:cNvPr id="53" name="Grafik 52">
            <a:extLst>
              <a:ext uri="{FF2B5EF4-FFF2-40B4-BE49-F238E27FC236}">
                <a16:creationId xmlns:a16="http://schemas.microsoft.com/office/drawing/2014/main" id="{DE93A2CB-35F3-9F43-412A-0D41E7ADE2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8558537" y="3632050"/>
            <a:ext cx="232744" cy="593425"/>
          </a:xfrm>
          <a:prstGeom prst="rect">
            <a:avLst/>
          </a:prstGeom>
        </p:spPr>
      </p:pic>
      <p:pic>
        <p:nvPicPr>
          <p:cNvPr id="54" name="Grafik 53">
            <a:extLst>
              <a:ext uri="{FF2B5EF4-FFF2-40B4-BE49-F238E27FC236}">
                <a16:creationId xmlns:a16="http://schemas.microsoft.com/office/drawing/2014/main" id="{B6526608-1460-DDE5-3EAA-CD3C0C35A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>
            <a:off x="9440599" y="3100879"/>
            <a:ext cx="232744" cy="593425"/>
          </a:xfrm>
          <a:prstGeom prst="rect">
            <a:avLst/>
          </a:prstGeom>
        </p:spPr>
      </p:pic>
      <p:pic>
        <p:nvPicPr>
          <p:cNvPr id="56" name="Grafik 55" descr="Schraubenschlüssel mit einfarbiger Füllung">
            <a:extLst>
              <a:ext uri="{FF2B5EF4-FFF2-40B4-BE49-F238E27FC236}">
                <a16:creationId xmlns:a16="http://schemas.microsoft.com/office/drawing/2014/main" id="{C8CB4F2E-742F-E380-10D3-066549D69A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72979" y="2683748"/>
            <a:ext cx="203860" cy="203860"/>
          </a:xfrm>
          <a:prstGeom prst="rect">
            <a:avLst/>
          </a:prstGeom>
        </p:spPr>
      </p:pic>
      <p:pic>
        <p:nvPicPr>
          <p:cNvPr id="57" name="Grafik 56" descr="Schraubenschlüssel mit einfarbiger Füllung">
            <a:extLst>
              <a:ext uri="{FF2B5EF4-FFF2-40B4-BE49-F238E27FC236}">
                <a16:creationId xmlns:a16="http://schemas.microsoft.com/office/drawing/2014/main" id="{32C254BC-AF25-C740-DEA6-6DB83C8D8B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67219" y="2669262"/>
            <a:ext cx="203860" cy="203860"/>
          </a:xfrm>
          <a:prstGeom prst="rect">
            <a:avLst/>
          </a:prstGeom>
        </p:spPr>
      </p:pic>
      <p:pic>
        <p:nvPicPr>
          <p:cNvPr id="58" name="Grafik 57" descr="Schraubenschlüssel mit einfarbiger Füllung">
            <a:extLst>
              <a:ext uri="{FF2B5EF4-FFF2-40B4-BE49-F238E27FC236}">
                <a16:creationId xmlns:a16="http://schemas.microsoft.com/office/drawing/2014/main" id="{0B3AA680-A4DD-6180-97A6-BE19C35BDF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38775" y="3073313"/>
            <a:ext cx="203860" cy="203860"/>
          </a:xfrm>
          <a:prstGeom prst="rect">
            <a:avLst/>
          </a:prstGeom>
        </p:spPr>
      </p:pic>
      <p:pic>
        <p:nvPicPr>
          <p:cNvPr id="59" name="Grafik 58">
            <a:extLst>
              <a:ext uri="{FF2B5EF4-FFF2-40B4-BE49-F238E27FC236}">
                <a16:creationId xmlns:a16="http://schemas.microsoft.com/office/drawing/2014/main" id="{1ED23903-B886-7601-E8DC-F9C5660688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46680" y="3570975"/>
            <a:ext cx="185807" cy="185807"/>
          </a:xfrm>
          <a:prstGeom prst="rect">
            <a:avLst/>
          </a:prstGeom>
        </p:spPr>
      </p:pic>
      <p:pic>
        <p:nvPicPr>
          <p:cNvPr id="60" name="Grafik 59">
            <a:extLst>
              <a:ext uri="{FF2B5EF4-FFF2-40B4-BE49-F238E27FC236}">
                <a16:creationId xmlns:a16="http://schemas.microsoft.com/office/drawing/2014/main" id="{9DD6BA73-0630-6F7A-CBD9-FBA80133E42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52026" y="3869887"/>
            <a:ext cx="185807" cy="185807"/>
          </a:xfrm>
          <a:prstGeom prst="rect">
            <a:avLst/>
          </a:prstGeom>
        </p:spPr>
      </p:pic>
      <p:pic>
        <p:nvPicPr>
          <p:cNvPr id="61" name="Grafik 60">
            <a:extLst>
              <a:ext uri="{FF2B5EF4-FFF2-40B4-BE49-F238E27FC236}">
                <a16:creationId xmlns:a16="http://schemas.microsoft.com/office/drawing/2014/main" id="{3EB96093-7C22-22E0-E381-ED4E3D4CC7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15640" y="3843043"/>
            <a:ext cx="185807" cy="185807"/>
          </a:xfrm>
          <a:prstGeom prst="rect">
            <a:avLst/>
          </a:prstGeom>
        </p:spPr>
      </p:pic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A4570DF5-CB97-95BA-BD40-EEA176B6FA19}"/>
              </a:ext>
            </a:extLst>
          </p:cNvPr>
          <p:cNvCxnSpPr>
            <a:cxnSpLocks/>
            <a:endCxn id="29" idx="3"/>
          </p:cNvCxnSpPr>
          <p:nvPr/>
        </p:nvCxnSpPr>
        <p:spPr>
          <a:xfrm flipV="1">
            <a:off x="5089589" y="2449302"/>
            <a:ext cx="1713756" cy="854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Grafik 64">
            <a:extLst>
              <a:ext uri="{FF2B5EF4-FFF2-40B4-BE49-F238E27FC236}">
                <a16:creationId xmlns:a16="http://schemas.microsoft.com/office/drawing/2014/main" id="{406B3B9F-8EBC-2098-4BF7-7CC853A32F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0" r="44130"/>
          <a:stretch/>
        </p:blipFill>
        <p:spPr>
          <a:xfrm flipH="1">
            <a:off x="6803345" y="4039173"/>
            <a:ext cx="348599" cy="888819"/>
          </a:xfrm>
          <a:prstGeom prst="rect">
            <a:avLst/>
          </a:prstGeom>
        </p:spPr>
      </p:pic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E08FCFCA-0311-A4A3-8B60-54F66F8E8B63}"/>
              </a:ext>
            </a:extLst>
          </p:cNvPr>
          <p:cNvCxnSpPr>
            <a:cxnSpLocks/>
            <a:stCxn id="65" idx="3"/>
            <a:endCxn id="3" idx="3"/>
          </p:cNvCxnSpPr>
          <p:nvPr/>
        </p:nvCxnSpPr>
        <p:spPr>
          <a:xfrm flipH="1" flipV="1">
            <a:off x="5134460" y="3704978"/>
            <a:ext cx="1668885" cy="778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feld 68">
            <a:extLst>
              <a:ext uri="{FF2B5EF4-FFF2-40B4-BE49-F238E27FC236}">
                <a16:creationId xmlns:a16="http://schemas.microsoft.com/office/drawing/2014/main" id="{D1B40C6B-490A-C3F1-C995-B0C19CF20AD2}"/>
              </a:ext>
            </a:extLst>
          </p:cNvPr>
          <p:cNvSpPr txBox="1"/>
          <p:nvPr/>
        </p:nvSpPr>
        <p:spPr>
          <a:xfrm rot="1397414">
            <a:off x="5189322" y="3902033"/>
            <a:ext cx="178892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50" dirty="0">
                <a:solidFill>
                  <a:srgbClr val="FF0000"/>
                </a:solidFill>
              </a:rPr>
              <a:t>Montage</a:t>
            </a:r>
          </a:p>
          <a:p>
            <a:pPr algn="ctr"/>
            <a:endParaRPr lang="de-DE" sz="1050" dirty="0">
              <a:solidFill>
                <a:srgbClr val="FF0000"/>
              </a:solidFill>
            </a:endParaRPr>
          </a:p>
          <a:p>
            <a:pPr algn="ctr"/>
            <a:r>
              <a:rPr lang="de-DE" sz="1050" dirty="0">
                <a:solidFill>
                  <a:srgbClr val="FF0000"/>
                </a:solidFill>
              </a:rPr>
              <a:t>Einbuchen</a:t>
            </a:r>
          </a:p>
        </p:txBody>
      </p: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8CC7337-9B0B-6A0A-33B1-025284784258}"/>
              </a:ext>
            </a:extLst>
          </p:cNvPr>
          <p:cNvCxnSpPr>
            <a:cxnSpLocks/>
            <a:stCxn id="29" idx="1"/>
          </p:cNvCxnSpPr>
          <p:nvPr/>
        </p:nvCxnSpPr>
        <p:spPr>
          <a:xfrm>
            <a:off x="7151944" y="2449302"/>
            <a:ext cx="1428735" cy="5555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 Verbindung mit Pfeil 72">
            <a:extLst>
              <a:ext uri="{FF2B5EF4-FFF2-40B4-BE49-F238E27FC236}">
                <a16:creationId xmlns:a16="http://schemas.microsoft.com/office/drawing/2014/main" id="{A88393B4-7494-AA87-7622-3D5AD33B50A6}"/>
              </a:ext>
            </a:extLst>
          </p:cNvPr>
          <p:cNvCxnSpPr>
            <a:cxnSpLocks/>
            <a:stCxn id="53" idx="1"/>
            <a:endCxn id="65" idx="1"/>
          </p:cNvCxnSpPr>
          <p:nvPr/>
        </p:nvCxnSpPr>
        <p:spPr>
          <a:xfrm flipH="1">
            <a:off x="7151944" y="3928763"/>
            <a:ext cx="1406593" cy="554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Grafik 76" descr="Schraubenschlüssel mit einfarbiger Füllung">
            <a:extLst>
              <a:ext uri="{FF2B5EF4-FFF2-40B4-BE49-F238E27FC236}">
                <a16:creationId xmlns:a16="http://schemas.microsoft.com/office/drawing/2014/main" id="{0D4F632C-47A6-5FA5-8CAE-465391D184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95728" y="1971667"/>
            <a:ext cx="203860" cy="203860"/>
          </a:xfrm>
          <a:prstGeom prst="rect">
            <a:avLst/>
          </a:prstGeom>
        </p:spPr>
      </p:pic>
      <p:pic>
        <p:nvPicPr>
          <p:cNvPr id="78" name="Grafik 77">
            <a:extLst>
              <a:ext uri="{FF2B5EF4-FFF2-40B4-BE49-F238E27FC236}">
                <a16:creationId xmlns:a16="http://schemas.microsoft.com/office/drawing/2014/main" id="{86AA97D2-B394-D187-3B6D-38955B9D73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50894" y="3967950"/>
            <a:ext cx="185807" cy="185807"/>
          </a:xfrm>
          <a:prstGeom prst="rect">
            <a:avLst/>
          </a:prstGeom>
        </p:spPr>
      </p:pic>
      <p:sp>
        <p:nvSpPr>
          <p:cNvPr id="79" name="Textfeld 78">
            <a:extLst>
              <a:ext uri="{FF2B5EF4-FFF2-40B4-BE49-F238E27FC236}">
                <a16:creationId xmlns:a16="http://schemas.microsoft.com/office/drawing/2014/main" id="{CAA24039-3C4D-168D-96DC-FDB181ACBF44}"/>
              </a:ext>
            </a:extLst>
          </p:cNvPr>
          <p:cNvSpPr txBox="1"/>
          <p:nvPr/>
        </p:nvSpPr>
        <p:spPr>
          <a:xfrm>
            <a:off x="9804658" y="3395239"/>
            <a:ext cx="19012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solidFill>
                  <a:srgbClr val="FF0000"/>
                </a:solidFill>
              </a:rPr>
              <a:t>Wartung/Instandsetzung</a:t>
            </a:r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DD95701B-A7AB-D0B7-978B-3CD345016D26}"/>
              </a:ext>
            </a:extLst>
          </p:cNvPr>
          <p:cNvSpPr txBox="1"/>
          <p:nvPr/>
        </p:nvSpPr>
        <p:spPr>
          <a:xfrm>
            <a:off x="9822799" y="3783582"/>
            <a:ext cx="19012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solidFill>
                  <a:srgbClr val="FF0000"/>
                </a:solidFill>
              </a:rPr>
              <a:t>Prüfung</a:t>
            </a:r>
          </a:p>
        </p:txBody>
      </p:sp>
      <p:pic>
        <p:nvPicPr>
          <p:cNvPr id="81" name="Grafik 80">
            <a:extLst>
              <a:ext uri="{FF2B5EF4-FFF2-40B4-BE49-F238E27FC236}">
                <a16:creationId xmlns:a16="http://schemas.microsoft.com/office/drawing/2014/main" id="{581FC90F-62C1-F2BD-9C5A-28B8405BB9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84714" y="3440908"/>
            <a:ext cx="538172" cy="538172"/>
          </a:xfrm>
          <a:prstGeom prst="rect">
            <a:avLst/>
          </a:prstGeom>
        </p:spPr>
      </p:pic>
      <p:pic>
        <p:nvPicPr>
          <p:cNvPr id="86" name="Grafik 85">
            <a:extLst>
              <a:ext uri="{FF2B5EF4-FFF2-40B4-BE49-F238E27FC236}">
                <a16:creationId xmlns:a16="http://schemas.microsoft.com/office/drawing/2014/main" id="{00255956-BFFB-D9B8-D317-EB79D8B7FA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9827" y="5552676"/>
            <a:ext cx="510969" cy="510969"/>
          </a:xfrm>
          <a:prstGeom prst="rect">
            <a:avLst/>
          </a:prstGeom>
        </p:spPr>
      </p:pic>
      <p:sp>
        <p:nvSpPr>
          <p:cNvPr id="87" name="Textfeld 86">
            <a:extLst>
              <a:ext uri="{FF2B5EF4-FFF2-40B4-BE49-F238E27FC236}">
                <a16:creationId xmlns:a16="http://schemas.microsoft.com/office/drawing/2014/main" id="{CBA8EC81-C075-4940-401B-BE2F1AE6AFFE}"/>
              </a:ext>
            </a:extLst>
          </p:cNvPr>
          <p:cNvSpPr txBox="1"/>
          <p:nvPr/>
        </p:nvSpPr>
        <p:spPr>
          <a:xfrm>
            <a:off x="1045900" y="5988763"/>
            <a:ext cx="2285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Prüfbericht §15/§16 BetrSichV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BF57F6E-0044-6968-44D4-47AEC35F141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33895" y="3229758"/>
            <a:ext cx="1091750" cy="59887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0A6310D8-407D-DE45-68BB-CC55912294A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60988" y="5150095"/>
            <a:ext cx="2165752" cy="91845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7015F86E-01BB-20F2-B00A-86F53EEBBB9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97384" y="4275022"/>
            <a:ext cx="1629356" cy="875073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A6828D3E-69D7-D1D7-E11A-AB32E865F00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255465" y="1695268"/>
            <a:ext cx="4170180" cy="255998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50AEEADE-39BE-84DD-9860-63C76EA6D4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33680" y="3013535"/>
            <a:ext cx="638596" cy="239665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C3CAFE24-6721-F7B8-1C10-6F145584527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710484" y="4189561"/>
            <a:ext cx="977759" cy="341079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4DE3F65E-5F92-3D97-0E25-B2303B8E026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246242" y="1823267"/>
            <a:ext cx="664704" cy="728261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68A383A2-BA9E-3685-8B0D-8C8D373D51D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10484" y="4514030"/>
            <a:ext cx="2030161" cy="436347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2E07C163-9272-1DDB-83C5-9A2F90AE571C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286384" y="1992923"/>
            <a:ext cx="821023" cy="948249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9DCA0B63-27A3-0A82-3E15-239D6123BBA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197181" y="1949773"/>
            <a:ext cx="908504" cy="1032970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159C49D3-D41C-1921-4853-26A6BD1A7128}"/>
              </a:ext>
            </a:extLst>
          </p:cNvPr>
          <p:cNvSpPr/>
          <p:nvPr/>
        </p:nvSpPr>
        <p:spPr>
          <a:xfrm>
            <a:off x="4890688" y="3518558"/>
            <a:ext cx="262170" cy="26833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Abgerundetes Rechteck 37">
            <a:extLst>
              <a:ext uri="{FF2B5EF4-FFF2-40B4-BE49-F238E27FC236}">
                <a16:creationId xmlns:a16="http://schemas.microsoft.com/office/drawing/2014/main" id="{9E1F3CCF-11E9-5147-7655-5D66B7E0440F}"/>
              </a:ext>
            </a:extLst>
          </p:cNvPr>
          <p:cNvSpPr/>
          <p:nvPr/>
        </p:nvSpPr>
        <p:spPr>
          <a:xfrm>
            <a:off x="5554580" y="5232323"/>
            <a:ext cx="1573350" cy="950361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</a:rPr>
              <a:t>softwarebasierten Auswertung von Kenngrößen</a:t>
            </a: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EB9A81A5-98A5-B0FF-1262-922288B61603}"/>
              </a:ext>
            </a:extLst>
          </p:cNvPr>
          <p:cNvCxnSpPr>
            <a:cxnSpLocks/>
            <a:stCxn id="38" idx="0"/>
            <a:endCxn id="37" idx="5"/>
          </p:cNvCxnSpPr>
          <p:nvPr/>
        </p:nvCxnSpPr>
        <p:spPr>
          <a:xfrm flipH="1" flipV="1">
            <a:off x="5114464" y="3747600"/>
            <a:ext cx="1226791" cy="14847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5CAA85FD-6B06-A2F6-D8F7-68F6C6C931D7}"/>
              </a:ext>
            </a:extLst>
          </p:cNvPr>
          <p:cNvCxnSpPr>
            <a:endCxn id="38" idx="1"/>
          </p:cNvCxnSpPr>
          <p:nvPr/>
        </p:nvCxnSpPr>
        <p:spPr>
          <a:xfrm flipV="1">
            <a:off x="1659792" y="5707504"/>
            <a:ext cx="3894788" cy="100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feld 61">
            <a:extLst>
              <a:ext uri="{FF2B5EF4-FFF2-40B4-BE49-F238E27FC236}">
                <a16:creationId xmlns:a16="http://schemas.microsoft.com/office/drawing/2014/main" id="{9853086B-E219-FE4C-DC5D-90804310D50D}"/>
              </a:ext>
            </a:extLst>
          </p:cNvPr>
          <p:cNvSpPr txBox="1"/>
          <p:nvPr/>
        </p:nvSpPr>
        <p:spPr>
          <a:xfrm rot="21414052">
            <a:off x="2790924" y="5463372"/>
            <a:ext cx="196019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50" dirty="0">
                <a:solidFill>
                  <a:srgbClr val="FF0000"/>
                </a:solidFill>
              </a:rPr>
              <a:t>Abrufen</a:t>
            </a:r>
          </a:p>
          <a:p>
            <a:pPr algn="ctr"/>
            <a:endParaRPr lang="de-DE" sz="1050" dirty="0">
              <a:solidFill>
                <a:srgbClr val="FF0000"/>
              </a:solidFill>
            </a:endParaRPr>
          </a:p>
          <a:p>
            <a:pPr algn="ctr"/>
            <a:r>
              <a:rPr lang="de-DE" sz="1050" dirty="0">
                <a:solidFill>
                  <a:srgbClr val="FF0000"/>
                </a:solidFill>
              </a:rPr>
              <a:t>Unterzeichnen</a:t>
            </a:r>
          </a:p>
        </p:txBody>
      </p: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id="{BE97D812-57AD-3017-95C7-D2F7150BBBEA}"/>
              </a:ext>
            </a:extLst>
          </p:cNvPr>
          <p:cNvCxnSpPr>
            <a:stCxn id="38" idx="1"/>
            <a:endCxn id="4" idx="3"/>
          </p:cNvCxnSpPr>
          <p:nvPr/>
        </p:nvCxnSpPr>
        <p:spPr>
          <a:xfrm flipH="1" flipV="1">
            <a:off x="1659792" y="2021840"/>
            <a:ext cx="3894788" cy="36856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Abgerundetes Rechteck 67">
            <a:extLst>
              <a:ext uri="{FF2B5EF4-FFF2-40B4-BE49-F238E27FC236}">
                <a16:creationId xmlns:a16="http://schemas.microsoft.com/office/drawing/2014/main" id="{E7370FE1-2980-0182-61A8-C27F1CEEBBC8}"/>
              </a:ext>
            </a:extLst>
          </p:cNvPr>
          <p:cNvSpPr/>
          <p:nvPr/>
        </p:nvSpPr>
        <p:spPr>
          <a:xfrm rot="20298289">
            <a:off x="3828076" y="5913793"/>
            <a:ext cx="933929" cy="1984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/>
              <a:t>Zur Prüfung</a:t>
            </a:r>
          </a:p>
        </p:txBody>
      </p:sp>
      <p:sp>
        <p:nvSpPr>
          <p:cNvPr id="71" name="Textfeld 70">
            <a:extLst>
              <a:ext uri="{FF2B5EF4-FFF2-40B4-BE49-F238E27FC236}">
                <a16:creationId xmlns:a16="http://schemas.microsoft.com/office/drawing/2014/main" id="{C994FA9A-11B4-BFC8-470F-F1E94388D3D6}"/>
              </a:ext>
            </a:extLst>
          </p:cNvPr>
          <p:cNvSpPr txBox="1"/>
          <p:nvPr/>
        </p:nvSpPr>
        <p:spPr>
          <a:xfrm rot="2707706">
            <a:off x="1441274" y="2444825"/>
            <a:ext cx="196019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50" dirty="0">
                <a:solidFill>
                  <a:srgbClr val="FF0000"/>
                </a:solidFill>
              </a:rPr>
              <a:t>Information</a:t>
            </a:r>
          </a:p>
          <a:p>
            <a:pPr algn="ctr"/>
            <a:endParaRPr lang="de-DE" sz="1050" dirty="0">
              <a:solidFill>
                <a:srgbClr val="FF0000"/>
              </a:solidFill>
            </a:endParaRPr>
          </a:p>
          <a:p>
            <a:pPr algn="ctr"/>
            <a:r>
              <a:rPr lang="de-DE" sz="1050" dirty="0">
                <a:solidFill>
                  <a:srgbClr val="FF0000"/>
                </a:solidFill>
              </a:rPr>
              <a:t>Bei jeder Montage</a:t>
            </a:r>
          </a:p>
        </p:txBody>
      </p:sp>
    </p:spTree>
    <p:extLst>
      <p:ext uri="{BB962C8B-B14F-4D97-AF65-F5344CB8AC3E}">
        <p14:creationId xmlns:p14="http://schemas.microsoft.com/office/powerpoint/2010/main" val="772921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360</Words>
  <Application>Microsoft Macintosh PowerPoint</Application>
  <PresentationFormat>Breitbild</PresentationFormat>
  <Paragraphs>94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</vt:lpstr>
      <vt:lpstr>Prototypische Implementierung einer softwarebasierten Auswertung von Kenngrößen der technischen Anlagendokumentation in der Verfahrenstechnik</vt:lpstr>
      <vt:lpstr>Beschreibung des Problems aus der Praxis und abgeleitete Untersuchungsziele</vt:lpstr>
      <vt:lpstr>Rahmenbedingung: Prüfpflichtige Druckanlagen mit Sicherheitsventilen</vt:lpstr>
      <vt:lpstr>Rahmenbedingung: Prüfpflichten Druckanlagen</vt:lpstr>
      <vt:lpstr>Rahmenbedingung: EK-ZÜS Beschluss Sicherheitsventile (BD-015 rev 2)</vt:lpstr>
      <vt:lpstr>Forderung EK-ZÜS Beschluss Sicherheitsventile (BD-015 rev 2)</vt:lpstr>
      <vt:lpstr>Möglichkeit: Anwesenheit ZÜS</vt:lpstr>
      <vt:lpstr>Möglichkeit: QS + Vertrauen</vt:lpstr>
      <vt:lpstr>Möglichkeit: QS + Digitalisierung</vt:lpstr>
      <vt:lpstr>Untersuchungsziele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Miller, Florin</dc:creator>
  <cp:lastModifiedBy>Miller, Florin</cp:lastModifiedBy>
  <cp:revision>10</cp:revision>
  <dcterms:created xsi:type="dcterms:W3CDTF">2024-01-02T13:37:20Z</dcterms:created>
  <dcterms:modified xsi:type="dcterms:W3CDTF">2024-01-04T00:02:06Z</dcterms:modified>
</cp:coreProperties>
</file>

<file path=docProps/thumbnail.jpeg>
</file>